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D9AABF-4C35-4ADA-B657-6ADBB341EFAF}">
  <a:tblStyle styleId="{02D9AABF-4C35-4ADA-B657-6ADBB341EF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bold.fntdata"/><Relationship Id="rId30" Type="http://schemas.openxmlformats.org/officeDocument/2006/relationships/slide" Target="slides/slide24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d637f80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d637f80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492f1c5d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492f1c5d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492f1c5d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492f1c5d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492f1c5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492f1c5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492f1c5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492f1c5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49018b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49018b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49018b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49018b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49018ba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49018ba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49018ba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49018ba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45d637a6e_0_2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45d637a6e_0_2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45d637a6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45d637a6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45d637a6e_0_2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245d637a6e_0_2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45d7e6b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245d7e6b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45d7e6b0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45d7e6b0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4945eb6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4945eb6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4945eb65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4945eb65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4945eb65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4945eb65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495f3f5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495f3f5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2c6b28fb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2c6b28fb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2b7bb58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2b7bb58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2b7bb58f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2b7bb58f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45d637a6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45d637a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2b7bb58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2b7bb58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2b7bb58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2b7bb58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2b7bb58f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2b7bb58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2b7bb58f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2b7bb58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2b7bb58f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2b7bb58f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2b7bb58f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2b7bb58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2b7bb58f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d2b7bb58f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2b7bb58f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2b7bb58f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2b7bb58f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2b7bb58f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2b7bb58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d2b7bb58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45d637a6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45d637a6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492f1c5d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492f1c5d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492f1c5d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492f1c5d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492f1c5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492f1c5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49018ba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49018ba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49018ba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249018ba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49018ba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49018ba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49018bae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249018ba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495f3f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495f3f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2495f3f5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2495f3f5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248896e3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248896e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45d637a6e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45d637a6e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48896e3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248896e3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2b6f8ac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2b6f8ac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2b6f8aca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2b6f8aca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2b6f8ac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2b6f8ac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48896e35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48896e3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48896e356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48896e35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45d637a6e_0_2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45d637a6e_0_2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492f1c5d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492f1c5d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492f1c5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492f1c5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492f1c5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492f1c5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kivy/kivy/archive/master.zi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2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Seminario KIVY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2024 Soporte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143325" y="3924925"/>
            <a:ext cx="4838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Cravero Pablo, Gini Luca, Gutierrez Luisina, Pérez Fontela Simón</a:t>
            </a:r>
            <a:endParaRPr/>
          </a:p>
        </p:txBody>
      </p:sp>
      <p:pic>
        <p:nvPicPr>
          <p:cNvPr id="136" name="Google Shape;136;p13" title="ملف:لوگو کیوی.png - ويكيبيديا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0" y="25717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Palabras especiales</a:t>
            </a:r>
            <a:endParaRPr b="1"/>
          </a:p>
        </p:txBody>
      </p:sp>
      <p:sp>
        <p:nvSpPr>
          <p:cNvPr id="239" name="Google Shape;239;p22"/>
          <p:cNvSpPr txBox="1"/>
          <p:nvPr>
            <p:ph idx="1" type="body"/>
          </p:nvPr>
        </p:nvSpPr>
        <p:spPr>
          <a:xfrm>
            <a:off x="296100" y="1658350"/>
            <a:ext cx="8551800" cy="25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650">
                <a:latin typeface="Montserrat"/>
                <a:ea typeface="Montserrat"/>
                <a:cs typeface="Montserrat"/>
                <a:sym typeface="Montserrat"/>
              </a:rPr>
              <a:t>app:</a:t>
            </a:r>
            <a:r>
              <a:rPr lang="en-GB" sz="1650">
                <a:latin typeface="Montserrat"/>
                <a:ea typeface="Montserrat"/>
                <a:cs typeface="Montserrat"/>
                <a:sym typeface="Montserrat"/>
              </a:rPr>
              <a:t> permite acceder a métodos y propiedades globales de la aplicación desde cualquier widget.</a:t>
            </a:r>
            <a:endParaRPr sz="165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650">
                <a:latin typeface="Montserrat"/>
                <a:ea typeface="Montserrat"/>
                <a:cs typeface="Montserrat"/>
                <a:sym typeface="Montserrat"/>
              </a:rPr>
              <a:t>root: </a:t>
            </a:r>
            <a:r>
              <a:rPr lang="en-GB" sz="1650">
                <a:latin typeface="Montserrat"/>
                <a:ea typeface="Montserrat"/>
                <a:cs typeface="Montserrat"/>
                <a:sym typeface="Montserrat"/>
              </a:rPr>
              <a:t>Se refiere al widget raíz (o principal) del árbol de widgets actual.</a:t>
            </a:r>
            <a:endParaRPr b="1" sz="165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650">
                <a:latin typeface="Montserrat"/>
                <a:ea typeface="Montserrat"/>
                <a:cs typeface="Montserrat"/>
                <a:sym typeface="Montserrat"/>
              </a:rPr>
              <a:t>self:</a:t>
            </a:r>
            <a:r>
              <a:rPr lang="en-GB" sz="1650">
                <a:latin typeface="Montserrat"/>
                <a:ea typeface="Montserrat"/>
                <a:cs typeface="Montserrat"/>
                <a:sym typeface="Montserrat"/>
              </a:rPr>
              <a:t> Hace referencia al widget actual en el que estás trabajando o que estás definiendo.</a:t>
            </a:r>
            <a:endParaRPr sz="165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650">
                <a:latin typeface="Montserrat"/>
                <a:ea typeface="Montserrat"/>
                <a:cs typeface="Montserrat"/>
                <a:sym typeface="Montserrat"/>
              </a:rPr>
              <a:t>Id:</a:t>
            </a:r>
            <a:r>
              <a:rPr lang="en-GB" sz="1650">
                <a:latin typeface="Montserrat"/>
                <a:ea typeface="Montserrat"/>
                <a:cs typeface="Montserrat"/>
                <a:sym typeface="Montserrat"/>
              </a:rPr>
              <a:t> identificador único que se asigna a un widget.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Ejemplo</a:t>
            </a:r>
            <a:endParaRPr b="1"/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1169725" y="1010000"/>
            <a:ext cx="252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import kivy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from kivy.app import App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from kivy.uix.button import Button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from kivy.uix.boxlayout import BoxLayout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class MyApp(App):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def build(self):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layout = BoxLayout()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self.btn = Button(text="Presióname")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self.btn.bind(on_press=self.on_button_press) # asocia el </a:t>
            </a: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evento</a:t>
            </a: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con el método 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# Añadir el botón al layout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layout.add_widget(self.btn)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return layout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def on_button_press(self, instance):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    instance.text = "¡Presionado!"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# instance es la referencia al boton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# Ejecutar la aplicación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if __name__ == "__main__":</a:t>
            </a:r>
            <a:endParaRPr b="1" i="1" sz="355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557">
                <a:latin typeface="Arial"/>
                <a:ea typeface="Arial"/>
                <a:cs typeface="Arial"/>
                <a:sym typeface="Arial"/>
              </a:rPr>
              <a:t>    MyApp().run()</a:t>
            </a:r>
            <a:endParaRPr sz="3557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4572000" y="1056475"/>
            <a:ext cx="4572000" cy="3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A</a:t>
            </a:r>
            <a:r>
              <a:rPr b="1" i="1" lang="en-GB" sz="900">
                <a:solidFill>
                  <a:schemeClr val="lt1"/>
                </a:solidFill>
              </a:rPr>
              <a:t>rchivo main.py:</a:t>
            </a:r>
            <a:br>
              <a:rPr b="1" i="1" lang="en-GB" sz="900">
                <a:solidFill>
                  <a:schemeClr val="lt1"/>
                </a:solidFill>
              </a:rPr>
            </a:br>
            <a:r>
              <a:rPr b="1" i="1" lang="en-GB" sz="900">
                <a:solidFill>
                  <a:schemeClr val="lt1"/>
                </a:solidFill>
              </a:rPr>
              <a:t>from kivy.app import App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from kivy.uix.boxlayout import BoxLayout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class MyWidget(BoxLayout):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def on_button_press(self):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# Cambiar el texto del botón cuando se presiona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self.ids.my_button.text = "¡Presionado!"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class MyApp(App):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def build(self):   # retorna una instancia del Mywidget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return MyWidget()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# Ejecutar la aplicación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if __name__ == "__main__":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MyApp().run()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Archivo &lt;MyWidget&gt;: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Button: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id: my_button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opacity: 0.8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background_color: blue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text: "Presióname"</a:t>
            </a:r>
            <a:endParaRPr b="1" i="1" sz="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1"/>
                </a:solidFill>
              </a:rPr>
              <a:t>        on_press: root.on_button_press() # se llama al método desde rott</a:t>
            </a:r>
            <a:endParaRPr b="1" i="1"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Características Principales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1" type="body"/>
          </p:nvPr>
        </p:nvSpPr>
        <p:spPr>
          <a:xfrm>
            <a:off x="958200" y="1509525"/>
            <a:ext cx="27879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Multiplataforma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Amplia compatibilidad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2278500" y="380100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Características Principales</a:t>
            </a:r>
            <a:endParaRPr b="1"/>
          </a:p>
        </p:txBody>
      </p:sp>
      <p:sp>
        <p:nvSpPr>
          <p:cNvPr id="258" name="Google Shape;258;p25"/>
          <p:cNvSpPr txBox="1"/>
          <p:nvPr>
            <p:ph idx="1" type="body"/>
          </p:nvPr>
        </p:nvSpPr>
        <p:spPr>
          <a:xfrm>
            <a:off x="825025" y="2956150"/>
            <a:ext cx="33975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Soporte para multi táctil y gestos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Soporte multi táctil nativo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Soporte para sensores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4635950" y="1509525"/>
            <a:ext cx="33975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Basado en Python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Extensas bibliotecas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Fácil mantenimiento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4572000" y="2956150"/>
            <a:ext cx="42084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KV Language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Separación de lógica y diseño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2278500" y="380100"/>
            <a:ext cx="45870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Características Principales</a:t>
            </a:r>
            <a:endParaRPr b="1"/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1088250" y="1464550"/>
            <a:ext cx="3800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Animaciones y gráficos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Animaciones integradas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Manipulación de gráficos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Soporte para imágenes y videos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1088250" y="2994350"/>
            <a:ext cx="3800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Fácil integración con librerías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Interoperabilidad con bibliotecas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Soporte para bases de datos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203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➔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Comunicación en red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4761200" y="1464550"/>
            <a:ext cx="38004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Diseño basado en widgets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Amplia gama de widgets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Organización jerárquica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Ventajas de usar Kivy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Ventajas</a:t>
            </a:r>
            <a:endParaRPr b="1"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1297500" y="1055850"/>
            <a:ext cx="74832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Compatibilidad con Python → Bibliotecas y soporte  → Mejores aplicaciones y funcionalidades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Código abierto → Mejoras continuas.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Facilidad de instalación → Gestor de paquetes de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Desarrollo de aplicaciones multiplataforma → Múltiples S.O. sin modificar el código.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Desarrollo rápido de prototipos → Poco código para interfaces complejas y funcionales en múltiples plataformas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Curva de aprendizaje → Moderada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Capacidades gráficas avanzadas →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Sistema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OpenGL habilita gráficos 2D y 3D, transiciones y animaciones complejas.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Comunidad y soporte → Activa y en crecimiento.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8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125" y="-431487"/>
            <a:ext cx="1965874" cy="19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Desventajas de usar Kivy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Desventajas</a:t>
            </a:r>
            <a:endParaRPr b="1"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Rendimiento: Gran uso de recursos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Memoria: Dependencias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Documentación: No tan detallada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0" title="a white thumbs down sign in a red circle on a dark blue background (proporcionada por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200" y="1317300"/>
            <a:ext cx="914100" cy="91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0"/>
          <p:cNvCxnSpPr>
            <a:endCxn id="292" idx="1"/>
          </p:cNvCxnSpPr>
          <p:nvPr/>
        </p:nvCxnSpPr>
        <p:spPr>
          <a:xfrm flipH="1" rot="10800000">
            <a:off x="5514400" y="1774350"/>
            <a:ext cx="1708800" cy="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193" y="2566455"/>
            <a:ext cx="914100" cy="787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0"/>
          <p:cNvCxnSpPr>
            <a:endCxn id="294" idx="1"/>
          </p:cNvCxnSpPr>
          <p:nvPr/>
        </p:nvCxnSpPr>
        <p:spPr>
          <a:xfrm flipH="1" rot="10800000">
            <a:off x="4438593" y="2960221"/>
            <a:ext cx="2784600" cy="2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3200" y="3841449"/>
            <a:ext cx="914100" cy="899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0"/>
          <p:cNvCxnSpPr>
            <a:endCxn id="296" idx="1"/>
          </p:cNvCxnSpPr>
          <p:nvPr/>
        </p:nvCxnSpPr>
        <p:spPr>
          <a:xfrm>
            <a:off x="5401600" y="4276678"/>
            <a:ext cx="1821600" cy="1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0"/>
          <p:cNvSpPr/>
          <p:nvPr/>
        </p:nvSpPr>
        <p:spPr>
          <a:xfrm>
            <a:off x="8213500" y="3978175"/>
            <a:ext cx="462600" cy="62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312775" y="1997400"/>
            <a:ext cx="5725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Comparación con otras herramientas de desarrollo GUI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Introducción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1297525" y="0"/>
            <a:ext cx="7038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Kivy vs. PyQt</a:t>
            </a:r>
            <a:endParaRPr b="1"/>
          </a:p>
        </p:txBody>
      </p:sp>
      <p:graphicFrame>
        <p:nvGraphicFramePr>
          <p:cNvPr id="309" name="Google Shape;309;p32"/>
          <p:cNvGraphicFramePr/>
          <p:nvPr/>
        </p:nvGraphicFramePr>
        <p:xfrm>
          <a:off x="1041488" y="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{02D9AABF-4C35-4ADA-B657-6ADBB341EFAF}</a:tableStyleId>
              </a:tblPr>
              <a:tblGrid>
                <a:gridCol w="2364925"/>
                <a:gridCol w="2841300"/>
                <a:gridCol w="2603100"/>
              </a:tblGrid>
              <a:tr h="3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Aspecto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Kivy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PyQt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Propósito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multitáctiles y multidispositivos con ricas interfaces gráficas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de escritorio con interfaces nativas y detalladas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Compatibilidad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Linux, Android, iOS, Raspberry Pi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Portabilidad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Alta: mismo código en móviles y escritorio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Media: requiere ajustes para mantener apariencia nativa diferentes SO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Curva de aprendizaje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Accessible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para interfaces básicas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Pronunciada, requiere conocimiento de Qt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Diseño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Lenguaje KV para diseño declarativo, flexible y dinámico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Qt Designer para diseño visual de interfaces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Excelente para apps gráficas y multitáctiles, especialmente en móviles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Muy bueno para apps de escritorio tradicionales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Comunidad y </a:t>
                      </a: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MIT y comunidad creciente y activa, pero aún reducida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GPL (abierto) o comercial (software propietario) y amplia comunidad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0" name="Google Shape;310;p32" title="ملف:لوگو کیوی.png - ويكيبيديا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600" y="30400"/>
            <a:ext cx="454300" cy="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 title="File:Python and Qt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025" y="0"/>
            <a:ext cx="435672" cy="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297525" y="0"/>
            <a:ext cx="7038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Kivy vs. Tkinter</a:t>
            </a:r>
            <a:endParaRPr b="1"/>
          </a:p>
        </p:txBody>
      </p:sp>
      <p:graphicFrame>
        <p:nvGraphicFramePr>
          <p:cNvPr id="317" name="Google Shape;317;p33"/>
          <p:cNvGraphicFramePr/>
          <p:nvPr/>
        </p:nvGraphicFramePr>
        <p:xfrm>
          <a:off x="1041488" y="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{02D9AABF-4C35-4ADA-B657-6ADBB341EFAF}</a:tableStyleId>
              </a:tblPr>
              <a:tblGrid>
                <a:gridCol w="2364925"/>
                <a:gridCol w="2841300"/>
                <a:gridCol w="2603100"/>
              </a:tblGrid>
              <a:tr h="3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Aspecto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Kivy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Tkinter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Propósito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multitáctiles y multidispositivos con ricas interfaces gráficas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de escritorio sencillas y portables con interfaces sencillas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Compatibilidad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Linux, Android, iOS, Raspberry Pi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Portabilidad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Alta: mismo código en móviles y escritorio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interfaces sencillas que funcionan de manera consistente en diferentes SO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Curva de aprendizaje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Accessible para interfaces básicas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Baja: curva suave, con una API simple y directa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Diseño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Lenguaje KV para diseño declarativo, flexible y dinámico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Basado en código Python, menos flexible y más rudimentario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Excelente para apps gráficas y multitáctiles, especialmente en móviles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Adecuado para apps ligeras con interfaces simples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Comunidad y licencia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MIT y comunidad creciente y activa, pero aún reducida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Incluido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con Python (bajo licencia PSF) y comunidad muy estable y extensa debido a su longevidad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8" name="Google Shape;318;p33" title="ملف:لوگو کیوی.png - ويكيبيديا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150" y="30400"/>
            <a:ext cx="454300" cy="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 rotWithShape="1">
          <a:blip r:embed="rId4">
            <a:alphaModFix/>
          </a:blip>
          <a:srcRect b="6283" l="14207" r="16554" t="6318"/>
          <a:stretch/>
        </p:blipFill>
        <p:spPr>
          <a:xfrm>
            <a:off x="5991375" y="30400"/>
            <a:ext cx="542562" cy="4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1297525" y="0"/>
            <a:ext cx="7038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Kivy vs. Flutter</a:t>
            </a:r>
            <a:endParaRPr b="1"/>
          </a:p>
        </p:txBody>
      </p:sp>
      <p:graphicFrame>
        <p:nvGraphicFramePr>
          <p:cNvPr id="325" name="Google Shape;325;p34"/>
          <p:cNvGraphicFramePr/>
          <p:nvPr/>
        </p:nvGraphicFramePr>
        <p:xfrm>
          <a:off x="1041488" y="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{02D9AABF-4C35-4ADA-B657-6ADBB341EFAF}</a:tableStyleId>
              </a:tblPr>
              <a:tblGrid>
                <a:gridCol w="2364925"/>
                <a:gridCol w="2841300"/>
                <a:gridCol w="2603100"/>
              </a:tblGrid>
              <a:tr h="3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Aspecto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Kivy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Flutter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Propósito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multitáctiles y multidispositivos con ricas interfaces gráficas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Apps de escritorio y móviles multiplataforma - lenguaje </a:t>
                      </a:r>
                      <a:r>
                        <a:rPr i="1"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Dart</a:t>
                      </a:r>
                      <a:endParaRPr i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Compatibilidad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Linux, Android, iOS, Raspberry Pi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Windows, macOS, Linux, Android, iOS, Web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Portabilidad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Alta: mismo código en móviles y escritorio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Muy alta: un solo código base para múltiple plataformas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Curva de aprendizaje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Accessible para interfaces básicas, fácil para desarrolladores Python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Moderada si se domina Dart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Diseño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Lenguaje KV para diseño declarativo, flexible y dinámico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Amplia biblioteca de widgets predefinidos 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0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Excelente para apps gráficas y multitáctiles, especialmente en móviles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Rendimiento cercano a nativo gracias a su motor renderizado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Comunidad y licencia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MIT y comunidad creciente y activa, pero aún reducida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Licencia BSD con una comunidad muy grande y 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activa impulsada</a:t>
                      </a: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por Google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6" name="Google Shape;326;p34" title="ملف:لوگو کیوی.png - ويكيبيديا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150" y="30400"/>
            <a:ext cx="454300" cy="4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 title="File:Flutter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975" y="64575"/>
            <a:ext cx="385951" cy="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Instalación de Kivy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Requisitos</a:t>
            </a:r>
            <a:endParaRPr b="1"/>
          </a:p>
        </p:txBody>
      </p:sp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Contar con la versión de Python 3.6 o superior.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Contar con pip en la máquina.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Dependencias según el sistema operativo: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b="1" lang="en-GB" sz="1300">
                <a:latin typeface="Montserrat"/>
                <a:ea typeface="Montserrat"/>
                <a:cs typeface="Montserrat"/>
                <a:sym typeface="Montserrat"/>
              </a:rPr>
              <a:t>Windows: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 No requiere dependencias adicionales.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b="1" lang="en-GB" sz="1300">
                <a:latin typeface="Montserrat"/>
                <a:ea typeface="Montserrat"/>
                <a:cs typeface="Montserrat"/>
                <a:sym typeface="Montserrat"/>
              </a:rPr>
              <a:t>macOS: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 Xcode command line tools.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b="1" lang="en-GB" sz="1300">
                <a:latin typeface="Montserrat"/>
                <a:ea typeface="Montserrat"/>
                <a:cs typeface="Montserrat"/>
                <a:sym typeface="Montserrat"/>
              </a:rPr>
              <a:t>Linux: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 Python-dev, FFmpeg, libsdl2-dev, libsdl2-image-dev, libsdl2-mixer-dev, libsdl2-ttf-dev</a:t>
            </a:r>
            <a:endParaRPr sz="1200"/>
          </a:p>
        </p:txBody>
      </p:sp>
      <p:pic>
        <p:nvPicPr>
          <p:cNvPr id="339" name="Google Shape;339;p36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800" y="-290575"/>
            <a:ext cx="2542001" cy="25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6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Pasos</a:t>
            </a:r>
            <a:endParaRPr b="1"/>
          </a:p>
        </p:txBody>
      </p:sp>
      <p:sp>
        <p:nvSpPr>
          <p:cNvPr id="345" name="Google Shape;345;p37"/>
          <p:cNvSpPr txBox="1"/>
          <p:nvPr>
            <p:ph idx="1" type="body"/>
          </p:nvPr>
        </p:nvSpPr>
        <p:spPr>
          <a:xfrm>
            <a:off x="1123800" y="1307850"/>
            <a:ext cx="73863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Crear un entorno virtual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Crear un entorno nombrado “kivy_venv” ejecutando el comando  </a:t>
            </a:r>
            <a:r>
              <a:rPr b="1" i="1" lang="en-GB">
                <a:latin typeface="Montserrat"/>
                <a:ea typeface="Montserrat"/>
                <a:cs typeface="Montserrat"/>
                <a:sym typeface="Montserrat"/>
              </a:rPr>
              <a:t>-m venv kivy_venv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Activar el entorno virtual: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 u="sng">
                <a:latin typeface="Montserrat"/>
                <a:ea typeface="Montserrat"/>
                <a:cs typeface="Montserrat"/>
                <a:sym typeface="Montserrat"/>
              </a:rPr>
              <a:t>En Windows (CMD):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kivy_venv\Scripts\activate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 u="sng">
                <a:latin typeface="Montserrat"/>
                <a:ea typeface="Montserrat"/>
                <a:cs typeface="Montserrat"/>
                <a:sym typeface="Montserrat"/>
              </a:rPr>
              <a:t>En Windows (Bash):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sourcekivy_venv/Scripts/activate.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 u="sng">
                <a:latin typeface="Montserrat"/>
                <a:ea typeface="Montserrat"/>
                <a:cs typeface="Montserrat"/>
                <a:sym typeface="Montserrat"/>
              </a:rPr>
              <a:t>En Linux o macOS: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sourcekivy_venv/bin/activate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Verificar que en la ruta de la terminal aparezca el nombre del entorno virtual creado.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3372625" y="393750"/>
            <a:ext cx="563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Pasos</a:t>
            </a:r>
            <a:endParaRPr b="1"/>
          </a:p>
        </p:txBody>
      </p:sp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658275" y="1104900"/>
            <a:ext cx="8138700" cy="3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Ruedas precompiladas: 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 -m pip install "kivy[base]" kivy_examples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De la fuente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Para sistemas no windows, dependencia SDL:</a:t>
            </a:r>
            <a:b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mkdir kivy-deps-build &amp;&amp; cd kivy-deps-build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Script de herramienta de compilación:</a:t>
            </a:r>
            <a:b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En macOS :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https://raw.githubusercontent.com/kivy/kivy/master/tools/build_macos_dependencies.sh -o build_kivy_deps.sh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En Linux: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https://raw.githubusercontent.com/kivy/kivy/master/tools/build_linux_dependencies.sh -o build_kivy_deps.sh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repositorio de GitHub: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python -m pip install </a:t>
            </a:r>
            <a:r>
              <a:rPr i="1" lang="en-GB" sz="11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https://github.com/kivy/kivy/archive/master.zip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Para instalarlo en conda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install kivy -c conda-forge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1170500" y="1041400"/>
            <a:ext cx="609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Instalar Kivy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5288400" y="1307850"/>
            <a:ext cx="3048000" cy="82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Dependencias extras: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i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 install kivy[base,media,tuio]</a:t>
            </a:r>
            <a:endParaRPr b="1" i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Widgets básicos de Kivy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Label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63" y="1656038"/>
            <a:ext cx="4756174" cy="165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600" y="3456956"/>
            <a:ext cx="4711700" cy="99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373" name="Google Shape;373;p41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Button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50" y="1824975"/>
            <a:ext cx="76962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188" y="2501250"/>
            <a:ext cx="3130513" cy="23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Qué es Kivy y para qué sirve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67275"/>
            <a:ext cx="70389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Kivy es un framework de Python, libre y de código abierto, utilizado para desarrollar aplicaciones móviles particularmente y otros tipos de software con aplicaciones </a:t>
            </a:r>
            <a:r>
              <a:rPr i="1" lang="en-GB" sz="4550">
                <a:latin typeface="Montserrat"/>
                <a:ea typeface="Montserrat"/>
                <a:cs typeface="Montserrat"/>
                <a:sym typeface="Montserrat"/>
              </a:rPr>
              <a:t>multitáctiles</a:t>
            </a: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Se distribuye bajo la licencia MIT y es compatible con Android, iOS, Linux, macOS y Windows </a:t>
            </a:r>
            <a:r>
              <a:rPr i="1" lang="en-GB" sz="4550">
                <a:latin typeface="Montserrat"/>
                <a:ea typeface="Montserrat"/>
                <a:cs typeface="Montserrat"/>
                <a:sym typeface="Montserrat"/>
              </a:rPr>
              <a:t>(multiplataforma)</a:t>
            </a: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Kivy es el principal framework desarrollado por la organización Kivy, junto con Python for Android, Kivy for iOS, etc. En 2012, Kivy recibió una subvención de $5000 de la Python Software Foundation para portarlo a Python 3.3.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El framework incluye todos los elementos necesarios para construir la GUI de una aplicación, tales como: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-300831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Soporte extenso de entrada para mouse, teclado  y eventos multitáctiles específicos del sistema operativo.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-300831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Una biblioteca gráfica que utiliza exclusivamente OpenGL ES 2.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-300831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Un sistema flexible de gestión de eventos.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-300831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Una amplia gama de widgets que soportan multitouch.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-300831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Un lenguaje intermedio (Kv) utilizado para diseñar widgets personalizados de manera sencilla.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TextInput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75" y="1770650"/>
            <a:ext cx="54673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388" y="2524425"/>
            <a:ext cx="3026115" cy="2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Image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50" y="2238075"/>
            <a:ext cx="2818588" cy="66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25" y="1656050"/>
            <a:ext cx="2737574" cy="26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397" name="Google Shape;397;p44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Slider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75" y="2774888"/>
            <a:ext cx="35814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451" y="1747475"/>
            <a:ext cx="3799325" cy="27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05" name="Google Shape;405;p45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CheckBox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00" y="2252663"/>
            <a:ext cx="19431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825" y="1714350"/>
            <a:ext cx="3419225" cy="27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Switch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2464950"/>
            <a:ext cx="3947625" cy="9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656050"/>
            <a:ext cx="4034150" cy="28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21" name="Google Shape;421;p47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ProgressBar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25" y="1894025"/>
            <a:ext cx="43243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150" y="1656038"/>
            <a:ext cx="4036550" cy="3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29" name="Google Shape;429;p48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Spinner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963525"/>
            <a:ext cx="423862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375" y="1608700"/>
            <a:ext cx="4072124" cy="3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37" name="Google Shape;437;p49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GridLayout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50" y="2408438"/>
            <a:ext cx="4605425" cy="122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875" y="1656050"/>
            <a:ext cx="3653699" cy="27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BoxLayout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963" y="1656038"/>
            <a:ext cx="39909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809" y="2924550"/>
            <a:ext cx="2732578" cy="20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875" y="2924538"/>
            <a:ext cx="2635500" cy="19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2342950" y="380125"/>
            <a:ext cx="4587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 básicos de Kivy</a:t>
            </a:r>
            <a:endParaRPr b="1"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974" y="1824963"/>
            <a:ext cx="3474774" cy="26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250" y="1824974"/>
            <a:ext cx="3347230" cy="26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1"/>
          <p:cNvSpPr txBox="1"/>
          <p:nvPr>
            <p:ph idx="1" type="body"/>
          </p:nvPr>
        </p:nvSpPr>
        <p:spPr>
          <a:xfrm>
            <a:off x="3155050" y="1102550"/>
            <a:ext cx="29628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AnchorLayout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Arquitectura básica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Propiedades de los widgets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Propiedades</a:t>
            </a:r>
            <a:endParaRPr b="1"/>
          </a:p>
        </p:txBody>
      </p:sp>
      <p:sp>
        <p:nvSpPr>
          <p:cNvPr id="467" name="Google Shape;467;p53"/>
          <p:cNvSpPr txBox="1"/>
          <p:nvPr>
            <p:ph idx="1" type="body"/>
          </p:nvPr>
        </p:nvSpPr>
        <p:spPr>
          <a:xfrm>
            <a:off x="195100" y="1454675"/>
            <a:ext cx="1632000" cy="21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Montserrat"/>
                <a:ea typeface="Montserrat"/>
                <a:cs typeface="Montserrat"/>
                <a:sym typeface="Montserrat"/>
              </a:rPr>
              <a:t>Posición y Tamaño</a:t>
            </a:r>
            <a:endParaRPr sz="12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pos: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size: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width y height: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size_hint: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1920000" y="1473150"/>
            <a:ext cx="16665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Apariencia</a:t>
            </a:r>
            <a:endParaRPr sz="1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opacity: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canvas: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background_color: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3520875" y="1425425"/>
            <a:ext cx="1545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Interactividad</a:t>
            </a:r>
            <a:endParaRPr sz="1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disabled: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ocus: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n_touch_down: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on_touch_move: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on_touch_up:</a:t>
            </a:r>
            <a:endParaRPr/>
          </a:p>
        </p:txBody>
      </p:sp>
      <p:sp>
        <p:nvSpPr>
          <p:cNvPr id="470" name="Google Shape;470;p53"/>
          <p:cNvSpPr txBox="1"/>
          <p:nvPr/>
        </p:nvSpPr>
        <p:spPr>
          <a:xfrm>
            <a:off x="4988300" y="1426275"/>
            <a:ext cx="2212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Gestión de eventos y propiedades dinámicas</a:t>
            </a:r>
            <a:endParaRPr sz="1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bind: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on_property_change:</a:t>
            </a:r>
            <a:endParaRPr/>
          </a:p>
        </p:txBody>
      </p:sp>
      <p:sp>
        <p:nvSpPr>
          <p:cNvPr id="471" name="Google Shape;471;p53"/>
          <p:cNvSpPr txBox="1"/>
          <p:nvPr/>
        </p:nvSpPr>
        <p:spPr>
          <a:xfrm>
            <a:off x="7075450" y="1426275"/>
            <a:ext cx="30000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Widgets</a:t>
            </a:r>
            <a:endParaRPr sz="12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parent: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children: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add_widget():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remove_widget():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Eventos y Callbacks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Manejo de eventos</a:t>
            </a:r>
            <a:endParaRPr b="1"/>
          </a:p>
        </p:txBody>
      </p:sp>
      <p:sp>
        <p:nvSpPr>
          <p:cNvPr id="482" name="Google Shape;482;p55"/>
          <p:cNvSpPr txBox="1"/>
          <p:nvPr>
            <p:ph idx="4294967295" type="body"/>
          </p:nvPr>
        </p:nvSpPr>
        <p:spPr>
          <a:xfrm>
            <a:off x="1297500" y="1081225"/>
            <a:ext cx="70389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Event Dispatcher: Registra los tipos de eventos y los envía a partes interesadas.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Loop Principal: Se ejecuta durante todo el tiempo de vida de la aplicación y llama a los callbacks.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Callbacks: Se deben enlazar a los eventos.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1297525" y="412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Event Dispatcher y sus tipos</a:t>
            </a:r>
            <a:endParaRPr b="1"/>
          </a:p>
        </p:txBody>
      </p:sp>
      <p:sp>
        <p:nvSpPr>
          <p:cNvPr id="488" name="Google Shape;488;p56"/>
          <p:cNvSpPr txBox="1"/>
          <p:nvPr>
            <p:ph idx="4294967295" type="body"/>
          </p:nvPr>
        </p:nvSpPr>
        <p:spPr>
          <a:xfrm>
            <a:off x="1297525" y="2014700"/>
            <a:ext cx="70389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Widget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Animation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Clock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56"/>
          <p:cNvSpPr/>
          <p:nvPr/>
        </p:nvSpPr>
        <p:spPr>
          <a:xfrm>
            <a:off x="3724200" y="2378650"/>
            <a:ext cx="1632900" cy="5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Dependen 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5849650" y="1779888"/>
            <a:ext cx="2405160" cy="174171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LOOP PRINCIPAL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3155450" y="1867000"/>
            <a:ext cx="360000" cy="151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220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type="title"/>
          </p:nvPr>
        </p:nvSpPr>
        <p:spPr>
          <a:xfrm>
            <a:off x="1297500" y="167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Event Dispatcher: Widget</a:t>
            </a:r>
            <a:endParaRPr b="1"/>
          </a:p>
        </p:txBody>
      </p:sp>
      <p:sp>
        <p:nvSpPr>
          <p:cNvPr id="497" name="Google Shape;497;p57"/>
          <p:cNvSpPr txBox="1"/>
          <p:nvPr>
            <p:ph idx="4294967295" type="body"/>
          </p:nvPr>
        </p:nvSpPr>
        <p:spPr>
          <a:xfrm>
            <a:off x="1297500" y="700225"/>
            <a:ext cx="70389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Impulsado por eventos: Interacción sobre eventos que ocurren.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Separación de preocupaciones: Usuario puede crear sus propias representaciones gráficas fuera del widget.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Cuadro delimitador: collide_point() y collide_widget().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7"/>
          <p:cNvSpPr txBox="1"/>
          <p:nvPr>
            <p:ph type="title"/>
          </p:nvPr>
        </p:nvSpPr>
        <p:spPr>
          <a:xfrm>
            <a:off x="1297500" y="3195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Event Dispatcher: Clock</a:t>
            </a:r>
            <a:endParaRPr b="1"/>
          </a:p>
        </p:txBody>
      </p:sp>
      <p:sp>
        <p:nvSpPr>
          <p:cNvPr id="499" name="Google Shape;499;p57"/>
          <p:cNvSpPr txBox="1"/>
          <p:nvPr>
            <p:ph idx="4294967295" type="body"/>
          </p:nvPr>
        </p:nvSpPr>
        <p:spPr>
          <a:xfrm>
            <a:off x="1297500" y="3780175"/>
            <a:ext cx="70389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Permite programar la llamada a una función en un futuro.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Event Dispatcher: Animation</a:t>
            </a:r>
            <a:endParaRPr b="1"/>
          </a:p>
        </p:txBody>
      </p:sp>
      <p:sp>
        <p:nvSpPr>
          <p:cNvPr id="505" name="Google Shape;505;p58"/>
          <p:cNvSpPr txBox="1"/>
          <p:nvPr>
            <p:ph idx="4294967295" type="body"/>
          </p:nvPr>
        </p:nvSpPr>
        <p:spPr>
          <a:xfrm>
            <a:off x="1297500" y="1081225"/>
            <a:ext cx="70389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Simple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Múltiples propiedades y transiciones.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Secuencial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Paralela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Repetitivas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6" name="Google Shape;5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25" y="1081225"/>
            <a:ext cx="3250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725" y="1883750"/>
            <a:ext cx="3250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725" y="2610075"/>
            <a:ext cx="325019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725" y="3336400"/>
            <a:ext cx="3250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8725" y="4300850"/>
            <a:ext cx="32502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Tipos de eventos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Tipos de eventos</a:t>
            </a:r>
            <a:endParaRPr/>
          </a:p>
        </p:txBody>
      </p:sp>
      <p:sp>
        <p:nvSpPr>
          <p:cNvPr id="521" name="Google Shape;521;p60"/>
          <p:cNvSpPr txBox="1"/>
          <p:nvPr>
            <p:ph idx="1" type="body"/>
          </p:nvPr>
        </p:nvSpPr>
        <p:spPr>
          <a:xfrm>
            <a:off x="624450" y="1307850"/>
            <a:ext cx="78951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Motion Events (Eventos de movimiento):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para eventos que refieren a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manejar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movimientos 2D y 3D.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588600" y="1786650"/>
            <a:ext cx="845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Clock Events (Eventos de reloj):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permiten programar la llamada de una función para otro momento también pueden utilizarse triggers.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426675" y="2416850"/>
            <a:ext cx="301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def my_callback(dt): 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print('My callback is called !')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Clock.schedule_once(my_callback, 1)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Clock.schedule_once(my_callback, 1)</a:t>
            </a:r>
            <a:endParaRPr b="1" i="1" sz="1100">
              <a:solidFill>
                <a:schemeClr val="lt1"/>
              </a:solidFill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3608038" y="2388250"/>
            <a:ext cx="23283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count = 0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def my_callback(dt):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global count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count += 1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if count == 10: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    print('Last call of my callback, bye bye !')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    return False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    print('My callback is called')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Clock.schedule_interval(my_callback, 1/30 )</a:t>
            </a:r>
            <a:endParaRPr b="1" i="1" sz="1100">
              <a:solidFill>
                <a:schemeClr val="lt1"/>
              </a:solidFill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6002850" y="2416850"/>
            <a:ext cx="301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trigger=Clock.create_trigger(my_callback)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# later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lt1"/>
                </a:solidFill>
              </a:rPr>
              <a:t>trigger()</a:t>
            </a:r>
            <a:endParaRPr b="1" i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 Events</a:t>
            </a:r>
            <a:endParaRPr b="1"/>
          </a:p>
        </p:txBody>
      </p:sp>
      <p:sp>
        <p:nvSpPr>
          <p:cNvPr id="531" name="Google Shape;531;p61"/>
          <p:cNvSpPr txBox="1"/>
          <p:nvPr>
            <p:ph idx="1" type="body"/>
          </p:nvPr>
        </p:nvSpPr>
        <p:spPr>
          <a:xfrm>
            <a:off x="1297500" y="1043750"/>
            <a:ext cx="70389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Los widget tienen 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 tipos predeterminados de evento: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latin typeface="Montserrat"/>
                <a:ea typeface="Montserrat"/>
                <a:cs typeface="Montserrat"/>
                <a:sym typeface="Montserrat"/>
              </a:rPr>
              <a:t>Property Events: 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Se activan cuando la propiedad de un widget cambia de valor.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 u="sng">
                <a:latin typeface="Montserrat"/>
                <a:ea typeface="Montserrat"/>
                <a:cs typeface="Montserrat"/>
                <a:sym typeface="Montserrat"/>
              </a:rPr>
              <a:t>Ejemplo práctico:</a:t>
            </a:r>
            <a:endParaRPr sz="11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rom kivy.properties import StringProperty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rom kivy.uix.label import Label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lass ScoreLabel(Label):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	score = StringProperty(“0”) #property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ef  update_score(self, new_score):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elf.score = str(new_score)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abel  = ScoreLabel()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label.update_score(10)    #Cambia el texto del label a “10”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61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225" y="2208350"/>
            <a:ext cx="1965874" cy="19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7"/>
          <p:cNvCxnSpPr>
            <a:stCxn id="158" idx="2"/>
            <a:endCxn id="159" idx="1"/>
          </p:cNvCxnSpPr>
          <p:nvPr/>
        </p:nvCxnSpPr>
        <p:spPr>
          <a:xfrm>
            <a:off x="912500" y="2571750"/>
            <a:ext cx="304800" cy="164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7"/>
          <p:cNvCxnSpPr>
            <a:stCxn id="158" idx="2"/>
            <a:endCxn id="161" idx="1"/>
          </p:cNvCxnSpPr>
          <p:nvPr/>
        </p:nvCxnSpPr>
        <p:spPr>
          <a:xfrm>
            <a:off x="912500" y="2571750"/>
            <a:ext cx="30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17"/>
          <p:cNvSpPr/>
          <p:nvPr/>
        </p:nvSpPr>
        <p:spPr>
          <a:xfrm rot="-5400000">
            <a:off x="-1371400" y="2309100"/>
            <a:ext cx="4042500" cy="525300"/>
          </a:xfrm>
          <a:prstGeom prst="roundRect">
            <a:avLst>
              <a:gd fmla="val 16667" name="adj"/>
            </a:avLst>
          </a:prstGeom>
          <a:solidFill>
            <a:srgbClr val="155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Arquitectura básica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1217300" y="2309106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Nucleo o Core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1217300" y="3952825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System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3219550" y="813450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Layouts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3219550" y="1643550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D7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Gestures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3178375" y="3952825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D7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Touch o Multitouch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" name="Google Shape;165;p17"/>
          <p:cNvCxnSpPr>
            <a:stCxn id="166" idx="3"/>
            <a:endCxn id="162" idx="1"/>
          </p:cNvCxnSpPr>
          <p:nvPr/>
        </p:nvCxnSpPr>
        <p:spPr>
          <a:xfrm>
            <a:off x="2873600" y="813500"/>
            <a:ext cx="345900" cy="262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7"/>
          <p:cNvCxnSpPr>
            <a:stCxn id="166" idx="3"/>
            <a:endCxn id="163" idx="1"/>
          </p:cNvCxnSpPr>
          <p:nvPr/>
        </p:nvCxnSpPr>
        <p:spPr>
          <a:xfrm>
            <a:off x="2873600" y="813500"/>
            <a:ext cx="345900" cy="1092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7"/>
          <p:cNvCxnSpPr>
            <a:stCxn id="164" idx="1"/>
            <a:endCxn id="159" idx="3"/>
          </p:cNvCxnSpPr>
          <p:nvPr/>
        </p:nvCxnSpPr>
        <p:spPr>
          <a:xfrm flipH="1">
            <a:off x="2873575" y="4215475"/>
            <a:ext cx="3048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7"/>
          <p:cNvSpPr/>
          <p:nvPr/>
        </p:nvSpPr>
        <p:spPr>
          <a:xfrm>
            <a:off x="5526625" y="3766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Widgets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" name="Google Shape;170;p17"/>
          <p:cNvCxnSpPr>
            <a:stCxn id="166" idx="3"/>
            <a:endCxn id="169" idx="1"/>
          </p:cNvCxnSpPr>
          <p:nvPr/>
        </p:nvCxnSpPr>
        <p:spPr>
          <a:xfrm flipH="1" rot="10800000">
            <a:off x="2873600" y="300200"/>
            <a:ext cx="2652900" cy="513300"/>
          </a:xfrm>
          <a:prstGeom prst="bentConnector3">
            <a:avLst>
              <a:gd fmla="val 625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17"/>
          <p:cNvSpPr/>
          <p:nvPr/>
        </p:nvSpPr>
        <p:spPr>
          <a:xfrm>
            <a:off x="5139450" y="395281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Mouse, Teclado, Joysticks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17"/>
          <p:cNvCxnSpPr>
            <a:stCxn id="171" idx="1"/>
            <a:endCxn id="164" idx="3"/>
          </p:cNvCxnSpPr>
          <p:nvPr/>
        </p:nvCxnSpPr>
        <p:spPr>
          <a:xfrm flipH="1">
            <a:off x="4834650" y="4215463"/>
            <a:ext cx="3048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7"/>
          <p:cNvSpPr/>
          <p:nvPr/>
        </p:nvSpPr>
        <p:spPr>
          <a:xfrm>
            <a:off x="1217300" y="550850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" name="Google Shape;173;p17"/>
          <p:cNvCxnSpPr>
            <a:stCxn id="158" idx="2"/>
            <a:endCxn id="166" idx="1"/>
          </p:cNvCxnSpPr>
          <p:nvPr/>
        </p:nvCxnSpPr>
        <p:spPr>
          <a:xfrm flipH="1" rot="10800000">
            <a:off x="912500" y="813450"/>
            <a:ext cx="304800" cy="1758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17"/>
          <p:cNvSpPr/>
          <p:nvPr/>
        </p:nvSpPr>
        <p:spPr>
          <a:xfrm>
            <a:off x="7487675" y="3766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Button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7487700" y="86776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Label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7487700" y="1795919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Progress Bar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7487700" y="2724238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 Input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p17"/>
          <p:cNvCxnSpPr>
            <a:stCxn id="169" idx="3"/>
            <a:endCxn id="174" idx="1"/>
          </p:cNvCxnSpPr>
          <p:nvPr/>
        </p:nvCxnSpPr>
        <p:spPr>
          <a:xfrm>
            <a:off x="7182925" y="300313"/>
            <a:ext cx="3048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17"/>
          <p:cNvCxnSpPr>
            <a:stCxn id="175" idx="1"/>
            <a:endCxn id="169" idx="3"/>
          </p:cNvCxnSpPr>
          <p:nvPr/>
        </p:nvCxnSpPr>
        <p:spPr>
          <a:xfrm rot="10800000">
            <a:off x="7182900" y="300313"/>
            <a:ext cx="304800" cy="830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7"/>
          <p:cNvCxnSpPr>
            <a:stCxn id="176" idx="1"/>
            <a:endCxn id="169" idx="3"/>
          </p:cNvCxnSpPr>
          <p:nvPr/>
        </p:nvCxnSpPr>
        <p:spPr>
          <a:xfrm rot="10800000">
            <a:off x="7182900" y="300269"/>
            <a:ext cx="304800" cy="1758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7"/>
          <p:cNvCxnSpPr>
            <a:stCxn id="177" idx="1"/>
            <a:endCxn id="169" idx="3"/>
          </p:cNvCxnSpPr>
          <p:nvPr/>
        </p:nvCxnSpPr>
        <p:spPr>
          <a:xfrm rot="10800000">
            <a:off x="7182900" y="300388"/>
            <a:ext cx="304800" cy="2686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17"/>
          <p:cNvSpPr/>
          <p:nvPr/>
        </p:nvSpPr>
        <p:spPr>
          <a:xfrm>
            <a:off x="3178350" y="2309106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D7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 </a:t>
            </a: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Dispatcher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3178350" y="3237256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D7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Clock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" name="Google Shape;184;p17"/>
          <p:cNvCxnSpPr>
            <a:stCxn id="161" idx="3"/>
            <a:endCxn id="182" idx="1"/>
          </p:cNvCxnSpPr>
          <p:nvPr/>
        </p:nvCxnSpPr>
        <p:spPr>
          <a:xfrm>
            <a:off x="2873600" y="2571756"/>
            <a:ext cx="3048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7"/>
          <p:cNvCxnSpPr>
            <a:stCxn id="161" idx="3"/>
            <a:endCxn id="183" idx="1"/>
          </p:cNvCxnSpPr>
          <p:nvPr/>
        </p:nvCxnSpPr>
        <p:spPr>
          <a:xfrm>
            <a:off x="2873600" y="2571756"/>
            <a:ext cx="304800" cy="9282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17"/>
          <p:cNvSpPr/>
          <p:nvPr/>
        </p:nvSpPr>
        <p:spPr>
          <a:xfrm>
            <a:off x="5526600" y="1366888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BoxLayout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5526625" y="2196988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GridLayout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5526625" y="3125144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AnchorLayout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17"/>
          <p:cNvCxnSpPr>
            <a:endCxn id="186" idx="1"/>
          </p:cNvCxnSpPr>
          <p:nvPr/>
        </p:nvCxnSpPr>
        <p:spPr>
          <a:xfrm>
            <a:off x="5221800" y="1628938"/>
            <a:ext cx="30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17"/>
          <p:cNvCxnSpPr>
            <a:stCxn id="187" idx="1"/>
          </p:cNvCxnSpPr>
          <p:nvPr/>
        </p:nvCxnSpPr>
        <p:spPr>
          <a:xfrm rot="10800000">
            <a:off x="5221825" y="1629538"/>
            <a:ext cx="304800" cy="830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17"/>
          <p:cNvCxnSpPr>
            <a:stCxn id="188" idx="1"/>
          </p:cNvCxnSpPr>
          <p:nvPr/>
        </p:nvCxnSpPr>
        <p:spPr>
          <a:xfrm rot="10800000">
            <a:off x="5221825" y="1629494"/>
            <a:ext cx="304800" cy="1758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17"/>
          <p:cNvCxnSpPr>
            <a:stCxn id="162" idx="3"/>
            <a:endCxn id="187" idx="1"/>
          </p:cNvCxnSpPr>
          <p:nvPr/>
        </p:nvCxnSpPr>
        <p:spPr>
          <a:xfrm>
            <a:off x="4875850" y="1076100"/>
            <a:ext cx="650700" cy="1383600"/>
          </a:xfrm>
          <a:prstGeom prst="bentConnector3">
            <a:avLst>
              <a:gd fmla="val 30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17"/>
          <p:cNvSpPr/>
          <p:nvPr/>
        </p:nvSpPr>
        <p:spPr>
          <a:xfrm>
            <a:off x="1217300" y="4592988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Gráfico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17"/>
          <p:cNvCxnSpPr>
            <a:stCxn id="193" idx="1"/>
            <a:endCxn id="159" idx="1"/>
          </p:cNvCxnSpPr>
          <p:nvPr/>
        </p:nvCxnSpPr>
        <p:spPr>
          <a:xfrm flipH="1" rot="10800000">
            <a:off x="1217300" y="4215438"/>
            <a:ext cx="600" cy="640200"/>
          </a:xfrm>
          <a:prstGeom prst="bentConnector3">
            <a:avLst>
              <a:gd fmla="val -263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7"/>
          <p:cNvSpPr/>
          <p:nvPr/>
        </p:nvSpPr>
        <p:spPr>
          <a:xfrm>
            <a:off x="3178375" y="4580725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D7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17"/>
          <p:cNvCxnSpPr>
            <a:stCxn id="195" idx="1"/>
          </p:cNvCxnSpPr>
          <p:nvPr/>
        </p:nvCxnSpPr>
        <p:spPr>
          <a:xfrm flipH="1">
            <a:off x="2873575" y="4843375"/>
            <a:ext cx="30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17"/>
          <p:cNvSpPr/>
          <p:nvPr/>
        </p:nvSpPr>
        <p:spPr>
          <a:xfrm>
            <a:off x="5139450" y="458071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Instruction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" name="Google Shape;198;p17"/>
          <p:cNvCxnSpPr>
            <a:stCxn id="197" idx="1"/>
            <a:endCxn id="195" idx="3"/>
          </p:cNvCxnSpPr>
          <p:nvPr/>
        </p:nvCxnSpPr>
        <p:spPr>
          <a:xfrm flipH="1">
            <a:off x="4834650" y="4843363"/>
            <a:ext cx="3048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17"/>
          <p:cNvSpPr/>
          <p:nvPr/>
        </p:nvSpPr>
        <p:spPr>
          <a:xfrm>
            <a:off x="7100525" y="458071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Shaders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17"/>
          <p:cNvCxnSpPr>
            <a:stCxn id="199" idx="1"/>
            <a:endCxn id="197" idx="3"/>
          </p:cNvCxnSpPr>
          <p:nvPr/>
        </p:nvCxnSpPr>
        <p:spPr>
          <a:xfrm flipH="1">
            <a:off x="6795725" y="4843363"/>
            <a:ext cx="3048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17"/>
          <p:cNvSpPr/>
          <p:nvPr/>
        </p:nvSpPr>
        <p:spPr>
          <a:xfrm>
            <a:off x="1217275" y="3262263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KV Language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" name="Google Shape;202;p17"/>
          <p:cNvCxnSpPr>
            <a:stCxn id="201" idx="1"/>
            <a:endCxn id="201" idx="1"/>
          </p:cNvCxnSpPr>
          <p:nvPr/>
        </p:nvCxnSpPr>
        <p:spPr>
          <a:xfrm>
            <a:off x="1217275" y="3524913"/>
            <a:ext cx="600" cy="600"/>
          </a:xfrm>
          <a:prstGeom prst="bentConnector3">
            <a:avLst>
              <a:gd fmla="val -2441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7"/>
          <p:cNvCxnSpPr>
            <a:endCxn id="204" idx="1"/>
          </p:cNvCxnSpPr>
          <p:nvPr/>
        </p:nvCxnSpPr>
        <p:spPr>
          <a:xfrm>
            <a:off x="912450" y="1692031"/>
            <a:ext cx="30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17"/>
          <p:cNvSpPr/>
          <p:nvPr/>
        </p:nvSpPr>
        <p:spPr>
          <a:xfrm>
            <a:off x="1217250" y="1429981"/>
            <a:ext cx="1656300" cy="525300"/>
          </a:xfrm>
          <a:prstGeom prst="roundRect">
            <a:avLst>
              <a:gd fmla="val 16667" name="adj"/>
            </a:avLst>
          </a:prstGeom>
          <a:solidFill>
            <a:srgbClr val="1B78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1297500" y="393750"/>
            <a:ext cx="7038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 Events</a:t>
            </a:r>
            <a:endParaRPr b="1"/>
          </a:p>
        </p:txBody>
      </p:sp>
      <p:sp>
        <p:nvSpPr>
          <p:cNvPr id="538" name="Google Shape;538;p62"/>
          <p:cNvSpPr txBox="1"/>
          <p:nvPr>
            <p:ph idx="1" type="body"/>
          </p:nvPr>
        </p:nvSpPr>
        <p:spPr>
          <a:xfrm>
            <a:off x="1297500" y="1043750"/>
            <a:ext cx="70389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-GB" sz="1100">
                <a:latin typeface="Montserrat"/>
                <a:ea typeface="Montserrat"/>
                <a:cs typeface="Montserrat"/>
                <a:sym typeface="Montserrat"/>
              </a:rPr>
              <a:t>Widget-defined </a:t>
            </a:r>
            <a:r>
              <a:rPr b="1" lang="en-GB" sz="1100">
                <a:latin typeface="Montserrat"/>
                <a:ea typeface="Montserrat"/>
                <a:cs typeface="Montserrat"/>
                <a:sym typeface="Montserrat"/>
              </a:rPr>
              <a:t>Events: 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Estos eventos son específicos de un widget. Por ejemplo, el evento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on_press 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de un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Button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 se dispara cuando el botón es presionado o el evento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on_text_validate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 del widget </a:t>
            </a:r>
            <a:r>
              <a:rPr i="1" lang="en-GB" sz="1100">
                <a:latin typeface="Montserrat"/>
                <a:ea typeface="Montserrat"/>
                <a:cs typeface="Montserrat"/>
                <a:sym typeface="Montserrat"/>
              </a:rPr>
              <a:t>TextInput que se dispara ante validaciones de texto de entrada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 u="sng">
                <a:latin typeface="Montserrat"/>
                <a:ea typeface="Montserrat"/>
                <a:cs typeface="Montserrat"/>
                <a:sym typeface="Montserrat"/>
              </a:rPr>
              <a:t>Ejemplo práctico: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from kivy.uix.button import Button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def  on_button_press(instance):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print(“Botón presionado!”)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button  = Button(text=”Presioname”)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100">
                <a:latin typeface="Montserrat"/>
                <a:ea typeface="Montserrat"/>
                <a:cs typeface="Montserrat"/>
                <a:sym typeface="Montserrat"/>
              </a:rPr>
              <a:t>button.bind(on_press = on_button_press)</a:t>
            </a:r>
            <a:endParaRPr b="1"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b="1" lang="en-GB" sz="1100">
                <a:latin typeface="Montserrat"/>
                <a:ea typeface="Montserrat"/>
                <a:cs typeface="Montserrat"/>
                <a:sym typeface="Montserrat"/>
              </a:rPr>
              <a:t>Eventos personalizados:</a:t>
            </a: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 Kivy permite al desarrollador definir sus propios eventos para determinados widgets, lo que permite crear interacciones específicas para la aplicación.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62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225" y="2208350"/>
            <a:ext cx="1965874" cy="19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Demanda Laboral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Demanda laboral</a:t>
            </a:r>
            <a:endParaRPr b="1"/>
          </a:p>
        </p:txBody>
      </p:sp>
      <p:pic>
        <p:nvPicPr>
          <p:cNvPr id="550" name="Google Shape;5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84725"/>
            <a:ext cx="6881475" cy="3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Demanda laboral</a:t>
            </a:r>
            <a:endParaRPr b="1"/>
          </a:p>
        </p:txBody>
      </p:sp>
      <p:pic>
        <p:nvPicPr>
          <p:cNvPr id="556" name="Google Shape;556;p65"/>
          <p:cNvPicPr preferRelativeResize="0"/>
          <p:nvPr/>
        </p:nvPicPr>
        <p:blipFill rotWithShape="1">
          <a:blip r:embed="rId3">
            <a:alphaModFix/>
          </a:blip>
          <a:srcRect b="3920" l="0" r="773" t="0"/>
          <a:stretch/>
        </p:blipFill>
        <p:spPr>
          <a:xfrm>
            <a:off x="1058300" y="1307850"/>
            <a:ext cx="7411602" cy="3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Conclusión</a:t>
            </a:r>
            <a:endParaRPr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/>
        </p:nvSpPr>
        <p:spPr>
          <a:xfrm>
            <a:off x="412050" y="1056125"/>
            <a:ext cx="83199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Kivy es una herramienta versátil para el desarrollo de aplicaciones gráficas e interactivas, destacando por su compatibilidad multiplataforma (Android, iOS, Windows, macOS, Linux) y facilidad de creación rápida de prototipos. Sin embargo, presenta limitaciones en rendimiento y uso de memoria en aplicaciones más exigentes o dispositivos con pocos recursos. Su comunidad está en crecimiento, pero la documentación aún es menos extensa comparada con frameworks más maduros como PyQt o Flutter.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67"/>
          <p:cNvSpPr txBox="1"/>
          <p:nvPr/>
        </p:nvSpPr>
        <p:spPr>
          <a:xfrm>
            <a:off x="2758225" y="4358650"/>
            <a:ext cx="32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8" name="Google Shape;568;p67" title="ملف:لوگو کیوی.png - ويكيبيديا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875" y="4257784"/>
            <a:ext cx="724325" cy="7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7" title="Python language logo | Free 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75" y="3443813"/>
            <a:ext cx="2229300" cy="22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Ejemplo básico sin utilizar KV Language</a:t>
            </a:r>
            <a:endParaRPr b="1"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1250525" y="1120300"/>
            <a:ext cx="7038900" cy="3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from kivy.app import App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from kivy.uix.label import Label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from kivy.uix.boxlayout import BoxLayout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class MyApp(App):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def build(self):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layout = BoxLayout(orientation='vertical')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label1 = Label(text="Hola Kivy!")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label2 = Label(text="Arquitectura de Kivy")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layout.add_widget(label1)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layout.add_widget(label2)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    return layout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if __name__ == '__main__':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Arial"/>
                <a:ea typeface="Arial"/>
                <a:cs typeface="Arial"/>
                <a:sym typeface="Arial"/>
              </a:rPr>
              <a:t>    MyApp().run()</a:t>
            </a:r>
            <a:endParaRPr b="1"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La clase App es el punto de entrada para cualquier aplicación Kivy.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build()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es el método que define la interfaz de usuario, devolviendo el widget raíz de la aplicación.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BoxLayout: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Es un layout que organiza los widgets de manera vertical u horizontal.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Label: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Es un widget simple que muestra texto en pantalla.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8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75" y="292375"/>
            <a:ext cx="2526124" cy="2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Lenguaje KV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1180075" y="393750"/>
            <a:ext cx="7038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Lenguaje KV</a:t>
            </a:r>
            <a:endParaRPr b="1"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575250" y="1508750"/>
            <a:ext cx="7993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El lenguaje Kv es un lenguaje </a:t>
            </a:r>
            <a:r>
              <a:rPr b="1" lang="en-GB" sz="4550">
                <a:latin typeface="Montserrat"/>
                <a:ea typeface="Montserrat"/>
                <a:cs typeface="Montserrat"/>
                <a:sym typeface="Montserrat"/>
              </a:rPr>
              <a:t>declarativo</a:t>
            </a:r>
            <a:r>
              <a:rPr lang="en-GB" sz="4550">
                <a:latin typeface="Montserrat"/>
                <a:ea typeface="Montserrat"/>
                <a:cs typeface="Montserrat"/>
                <a:sym typeface="Montserrat"/>
              </a:rPr>
              <a:t> está diseñado para abordar las deficiencias que se pueden presentar en las aplicaciones Kivy a medida que aumenta su complejidad.</a:t>
            </a:r>
            <a:endParaRPr sz="45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9950" y="2365100"/>
            <a:ext cx="742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Simplifica la construcción de árboles de widgets complejos.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Facilita la declaración de enlaces entre propiedades de widgets y callbacks.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Permite crear prototipos rápidamente y realizar cambios ágiles en la interfaz de usuario.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Mejora la separación entre la lógica de la aplicación y la interfaz de usuario.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Características</a:t>
            </a:r>
            <a:endParaRPr b="1"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510725" y="2049025"/>
            <a:ext cx="346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Por convención de nombres  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My App ---&gt; my.kv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Builder 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Builder.load_file('path/to/file.kv')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Builder.load_string(kv_string)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742175" y="1519575"/>
            <a:ext cx="2008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CARGA</a:t>
            </a:r>
            <a:endParaRPr b="1" sz="15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5071500" y="1519575"/>
            <a:ext cx="4072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REGLAS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017825" y="2049025"/>
            <a:ext cx="35289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Montserrat"/>
              <a:buChar char="●"/>
            </a:pPr>
            <a:r>
              <a:rPr b="1" lang="en-GB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Regla de </a:t>
            </a:r>
            <a:r>
              <a:rPr b="1" lang="en-GB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raíz</a:t>
            </a:r>
            <a:endParaRPr b="1"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Widget: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Montserrat"/>
              <a:buChar char="●"/>
            </a:pPr>
            <a:r>
              <a:rPr b="1" lang="en-GB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Regla de clase</a:t>
            </a:r>
            <a:endParaRPr b="1"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&lt;MyWidget&gt;:</a:t>
            </a:r>
            <a:endParaRPr sz="13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1" title="Python language logo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875" y="0"/>
            <a:ext cx="2526124" cy="2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